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DA6EC-87D2-4725-88D7-0B9DFEB7863A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8A7B4-9EE3-4FFA-8122-99E6CCB60E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8A7B4-9EE3-4FFA-8122-99E6CCB60E6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2/20/2015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ew-york-cit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143000"/>
            <a:ext cx="8013631" cy="51900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2200" y="762000"/>
            <a:ext cx="5224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haroni" pitchFamily="2" charset="-79"/>
                <a:cs typeface="Aharoni" pitchFamily="2" charset="-79"/>
              </a:rPr>
              <a:t>Boston Housing Data Analysis</a:t>
            </a:r>
            <a:endParaRPr lang="en-US" sz="2400" b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90800" y="304801"/>
            <a:ext cx="32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</a:t>
            </a:r>
            <a:r>
              <a:rPr lang="en-US" sz="2400" dirty="0" smtClean="0"/>
              <a:t>Residual Analysis: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600200"/>
            <a:ext cx="8153400" cy="36147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562600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*As the residuals are randomly scattered, we can say the residuals follow constant variance. From the Q-Q plot and the histogram we can observe that the residuals follow normal distribution.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0" y="304800"/>
            <a:ext cx="54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Out of Sample Performance</a:t>
            </a:r>
            <a:r>
              <a:rPr lang="en-US" sz="2400" dirty="0" smtClean="0"/>
              <a:t>: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066800" y="2057400"/>
            <a:ext cx="7239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Mean squared error (test data)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29.86581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and Mean absolute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error (test data)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3.762129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As expected, MSE values are higher with testing data than training data.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0" y="304800"/>
            <a:ext cx="54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 </a:t>
            </a:r>
            <a:r>
              <a:rPr lang="en-US" sz="2400" b="1" dirty="0" smtClean="0"/>
              <a:t>Cross Validation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1447800"/>
            <a:ext cx="871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Using K= 10 to perform 10 fold cross validation on the 11 predictor variables</a:t>
            </a:r>
          </a:p>
          <a:p>
            <a:r>
              <a:rPr lang="en-US" dirty="0" smtClean="0"/>
              <a:t>Following results were obtained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62000" y="2667000"/>
            <a:ext cx="32812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Mean Square Error: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b="1" dirty="0" smtClean="0">
                <a:solidFill>
                  <a:srgbClr val="FFC000"/>
                </a:solidFill>
              </a:rPr>
              <a:t>23.17568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3581400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Observation: We could see the reduction of MSE to a greater extent in cross fold   validation technique compared to normal regression model evaluation using test data.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0" y="304800"/>
            <a:ext cx="54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 </a:t>
            </a:r>
            <a:r>
              <a:rPr lang="en-US" sz="2400" b="1" dirty="0" smtClean="0"/>
              <a:t>CART models: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11" name="Picture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447801"/>
            <a:ext cx="7239000" cy="304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62000" y="5103674"/>
            <a:ext cx="693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Based on the plot right side. We can chose complexity parameter (Cp) value such that it reduce cross validation error to a greater extent v/s change cp value. Here we can chose cp value </a:t>
            </a:r>
            <a:r>
              <a:rPr lang="en-US" b="1" dirty="0" smtClean="0">
                <a:solidFill>
                  <a:srgbClr val="FFC000"/>
                </a:solidFill>
              </a:rPr>
              <a:t>0.01349</a:t>
            </a:r>
            <a:r>
              <a:rPr lang="en-US" dirty="0" smtClean="0"/>
              <a:t> to the corresponding </a:t>
            </a:r>
            <a:r>
              <a:rPr lang="en-US" dirty="0" smtClean="0">
                <a:solidFill>
                  <a:srgbClr val="FFC000"/>
                </a:solidFill>
              </a:rPr>
              <a:t>6</a:t>
            </a:r>
            <a:r>
              <a:rPr lang="en-US" dirty="0" smtClean="0"/>
              <a:t> tree splits.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0" y="304800"/>
            <a:ext cx="54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Out of Sample Performance</a:t>
            </a:r>
            <a:r>
              <a:rPr lang="en-US" sz="2400" dirty="0" smtClean="0"/>
              <a:t>: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066800" y="4648200"/>
            <a:ext cx="693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So, from MSE values we obtained from three different models, CART model gave the best fit with MSE of </a:t>
            </a:r>
            <a:r>
              <a:rPr lang="en-US" sz="2000" dirty="0" smtClean="0">
                <a:solidFill>
                  <a:srgbClr val="FFC000"/>
                </a:solidFill>
              </a:rPr>
              <a:t>21.5 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66800" y="2057400"/>
            <a:ext cx="701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Comparison of performance across models:</a:t>
            </a:r>
            <a:endParaRPr lang="en-US" sz="24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133600" y="3048000"/>
          <a:ext cx="3957955" cy="1173988"/>
        </p:xfrm>
        <a:graphic>
          <a:graphicData uri="http://schemas.openxmlformats.org/drawingml/2006/table">
            <a:tbl>
              <a:tblPr/>
              <a:tblGrid>
                <a:gridCol w="1978660"/>
                <a:gridCol w="1979295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Model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MSE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Regression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29.86581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Cross Validation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23.17568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Regression Trees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21.58174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990600" y="1371600"/>
            <a:ext cx="2933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Mean Square Error: </a:t>
            </a:r>
            <a:r>
              <a:rPr lang="en-US" dirty="0" smtClean="0">
                <a:solidFill>
                  <a:srgbClr val="FFC000"/>
                </a:solidFill>
              </a:rPr>
              <a:t>21.58174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0" y="304800"/>
            <a:ext cx="5486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457200" y="472440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smtClean="0"/>
              <a:t>Multiple R-squared:  </a:t>
            </a:r>
            <a:r>
              <a:rPr lang="en-US" dirty="0" smtClean="0">
                <a:solidFill>
                  <a:srgbClr val="FFC000"/>
                </a:solidFill>
              </a:rPr>
              <a:t>0.7337</a:t>
            </a:r>
            <a:r>
              <a:rPr lang="en-US" dirty="0" smtClean="0"/>
              <a:t>,	Adjusted R-squared:  </a:t>
            </a:r>
            <a:r>
              <a:rPr lang="en-US" dirty="0" smtClean="0">
                <a:solidFill>
                  <a:srgbClr val="FFC000"/>
                </a:solidFill>
              </a:rPr>
              <a:t>0.7276</a:t>
            </a:r>
            <a:r>
              <a:rPr lang="en-US" dirty="0" smtClean="0"/>
              <a:t>   : </a:t>
            </a:r>
          </a:p>
          <a:p>
            <a:r>
              <a:rPr lang="en-US" dirty="0" smtClean="0"/>
              <a:t>Model has a good fit.</a:t>
            </a:r>
          </a:p>
          <a:p>
            <a:endParaRPr lang="en-US" dirty="0" smtClean="0"/>
          </a:p>
          <a:p>
            <a:r>
              <a:rPr lang="en-US" dirty="0" smtClean="0"/>
              <a:t>F-statistic: </a:t>
            </a:r>
            <a:r>
              <a:rPr lang="en-US" dirty="0" smtClean="0">
                <a:solidFill>
                  <a:srgbClr val="FFC000"/>
                </a:solidFill>
              </a:rPr>
              <a:t>119.2</a:t>
            </a:r>
            <a:r>
              <a:rPr lang="en-US" dirty="0" smtClean="0"/>
              <a:t> on 8 and </a:t>
            </a:r>
            <a:r>
              <a:rPr lang="en-US" dirty="0" smtClean="0">
                <a:solidFill>
                  <a:srgbClr val="FFC000"/>
                </a:solidFill>
              </a:rPr>
              <a:t>346</a:t>
            </a:r>
            <a:r>
              <a:rPr lang="en-US" dirty="0" smtClean="0"/>
              <a:t> DF, p-value: &lt; </a:t>
            </a:r>
            <a:r>
              <a:rPr lang="en-US" dirty="0" smtClean="0">
                <a:solidFill>
                  <a:srgbClr val="FFC000"/>
                </a:solidFill>
              </a:rPr>
              <a:t>2.2e-16</a:t>
            </a:r>
            <a:r>
              <a:rPr lang="en-US" dirty="0" smtClean="0"/>
              <a:t> : Implies all variables are collectively significant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3352800" cy="2895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6400" y="457200"/>
            <a:ext cx="662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Repeating the entire procedure with Training data = </a:t>
            </a:r>
            <a:r>
              <a:rPr lang="en-US" b="1" dirty="0" smtClean="0">
                <a:solidFill>
                  <a:srgbClr val="FFC000"/>
                </a:solidFill>
              </a:rPr>
              <a:t>70%, </a:t>
            </a:r>
            <a:r>
              <a:rPr lang="en-US" b="1" dirty="0" smtClean="0"/>
              <a:t>Test data = </a:t>
            </a:r>
            <a:r>
              <a:rPr lang="en-US" b="1" dirty="0" smtClean="0">
                <a:solidFill>
                  <a:srgbClr val="FFC000"/>
                </a:solidFill>
              </a:rPr>
              <a:t>30%. </a:t>
            </a:r>
            <a:r>
              <a:rPr lang="en-US" b="1" dirty="0" smtClean="0"/>
              <a:t>Following results were obtained…</a:t>
            </a:r>
            <a:endParaRPr lang="en-US" dirty="0" smtClean="0">
              <a:solidFill>
                <a:srgbClr val="FFC000"/>
              </a:solidFill>
            </a:endParaRPr>
          </a:p>
          <a:p>
            <a:r>
              <a:rPr lang="en-US" b="1" dirty="0" smtClean="0">
                <a:solidFill>
                  <a:srgbClr val="FFC000"/>
                </a:solidFill>
              </a:rPr>
              <a:t>..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67200" y="20574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Based on BIC criteria, we have included 8 variables to be included in the model compared to 11 variables in the previous model.</a:t>
            </a:r>
          </a:p>
          <a:p>
            <a:r>
              <a:rPr lang="en-US" dirty="0" smtClean="0"/>
              <a:t>Model Parameters: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76600" y="2819400"/>
            <a:ext cx="297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Thank You</a:t>
            </a:r>
            <a:endParaRPr lang="en-US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00200" y="3768298"/>
            <a:ext cx="5562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Submitted by: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Aman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Singh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Pawar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1524000"/>
            <a:ext cx="708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Methods Used : Regression, Cross Validation and CART models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28600" y="884652"/>
            <a:ext cx="876300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Objective: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To analyze well-known Boston data set and build regression models using Regression, Cross Validation and CART techniques and compare the individual model performance based on MSE parameter.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667000"/>
            <a:ext cx="8915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 Steps: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/>
              <a:t>Randomly sampled data in to 80% training and 20% testing sets.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/>
              <a:t>Found optimal number of variables, using best subset method.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/>
              <a:t>Built regression model with possible variables that lead to best fit of the model. Observed the best fit parameters on testing data.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/>
              <a:t>Using 10 fold cross validation technique, partitioned the data in to 10 groups and identified the model parameters (MSE, AIC, BIC) and compared with the regression model parameters.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/>
              <a:t>Fitted another regression on the same data using CART approach and compared results with regression model for the best fit on testing data.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Repeated all the above steps using another sample data sampled in 70%, 30% ratio.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67000" y="304800"/>
            <a:ext cx="33562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Exploratory Data Analysis</a:t>
            </a:r>
            <a:r>
              <a:rPr lang="en-US" b="1" dirty="0" smtClean="0"/>
              <a:t>:</a:t>
            </a:r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09800"/>
            <a:ext cx="8610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1066800"/>
            <a:ext cx="5713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A quick view  summary statistics of the data set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67000" y="304800"/>
            <a:ext cx="47009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Exploratory Data Analysis Continued</a:t>
            </a:r>
            <a:r>
              <a:rPr lang="en-US" b="1" dirty="0" smtClean="0"/>
              <a:t>: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209800"/>
            <a:ext cx="8229600" cy="4267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1066800"/>
            <a:ext cx="5408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Correlation Plots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76400" y="6488668"/>
            <a:ext cx="2259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Average no of rooms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53200" y="64886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lstat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67000" y="304800"/>
            <a:ext cx="47009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Exploratory Data Analysis Continued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1066801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Histogram and the density plot of median house values:</a:t>
            </a: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905000"/>
            <a:ext cx="79248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67000" y="304800"/>
            <a:ext cx="29873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     </a:t>
            </a:r>
            <a:r>
              <a:rPr lang="en-US" sz="2400" dirty="0" smtClean="0"/>
              <a:t>Variable Selection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10668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The Best Subset method:- Using BIC criterion  selecting 11 variable seems</a:t>
            </a:r>
          </a:p>
          <a:p>
            <a:r>
              <a:rPr lang="en-US" dirty="0" smtClean="0"/>
              <a:t>    good option, which minimizes the  BIC value.                                                    </a:t>
            </a:r>
          </a:p>
          <a:p>
            <a:r>
              <a:rPr lang="en-US" dirty="0" smtClean="0"/>
              <a:t>         </a:t>
            </a:r>
          </a:p>
          <a:p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438400"/>
            <a:ext cx="3886200" cy="365760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5800" y="2438400"/>
            <a:ext cx="4352925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67000" y="304800"/>
            <a:ext cx="4479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     </a:t>
            </a:r>
            <a:r>
              <a:rPr lang="en-US" sz="2400" dirty="0" smtClean="0"/>
              <a:t>Variable Selection Continued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1141274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The Best Subset method:- Using BIC criterion  selecting 11 variable seems</a:t>
            </a:r>
          </a:p>
          <a:p>
            <a:r>
              <a:rPr lang="en-US" dirty="0" smtClean="0"/>
              <a:t>    good option, which can minimize the  BIC value.  </a:t>
            </a:r>
          </a:p>
          <a:p>
            <a:endParaRPr lang="en-US" dirty="0" smtClean="0"/>
          </a:p>
          <a:p>
            <a:r>
              <a:rPr lang="en-US" dirty="0" smtClean="0"/>
              <a:t>     Following are the 11 variables with their parameter estimates                                                    </a:t>
            </a:r>
          </a:p>
          <a:p>
            <a:r>
              <a:rPr lang="en-US" dirty="0" smtClean="0"/>
              <a:t>         </a:t>
            </a:r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3276600"/>
          <a:ext cx="7162801" cy="1904999"/>
        </p:xfrm>
        <a:graphic>
          <a:graphicData uri="http://schemas.openxmlformats.org/drawingml/2006/table">
            <a:tbl>
              <a:tblPr/>
              <a:tblGrid>
                <a:gridCol w="1306158"/>
                <a:gridCol w="1309988"/>
                <a:gridCol w="1241041"/>
                <a:gridCol w="1172095"/>
                <a:gridCol w="1309988"/>
                <a:gridCol w="823531"/>
              </a:tblGrid>
              <a:tr h="272143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/>
                          <a:ea typeface="Calibri"/>
                          <a:cs typeface="Times New Roman"/>
                        </a:rPr>
                        <a:t>(Intercept)          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crim</a:t>
                      </a:r>
                      <a:endParaRPr lang="en-US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zn</a:t>
                      </a:r>
                      <a:endParaRPr lang="en-US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chas</a:t>
                      </a:r>
                      <a:endParaRPr lang="en-US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nox</a:t>
                      </a:r>
                      <a:endParaRPr lang="en-US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rm </a:t>
                      </a:r>
                      <a:endParaRPr lang="en-US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8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41.1261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0.0946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0.0501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2.3793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15.3829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3.2288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43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dis</a:t>
                      </a:r>
                      <a:endParaRPr lang="en-US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Calibri"/>
                          <a:ea typeface="Calibri"/>
                          <a:cs typeface="Times New Roman"/>
                        </a:rPr>
                        <a:t>rad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/>
                          <a:ea typeface="Calibri"/>
                          <a:cs typeface="Times New Roman"/>
                        </a:rPr>
                        <a:t>tax 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ptratio </a:t>
                      </a:r>
                      <a:endParaRPr lang="en-US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black</a:t>
                      </a:r>
                      <a:endParaRPr lang="en-US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alibri"/>
                          <a:ea typeface="Calibri"/>
                          <a:cs typeface="Times New Roman"/>
                        </a:rPr>
                        <a:t>lstat </a:t>
                      </a:r>
                      <a:endParaRPr lang="en-US" sz="160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428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1.5629  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0.3084 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0.0124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1.010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0.0096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dirty="0" smtClean="0">
                          <a:latin typeface="Calibri"/>
                          <a:ea typeface="Calibri"/>
                          <a:cs typeface="Times New Roman"/>
                        </a:rPr>
                        <a:t>0.5941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67000" y="304800"/>
            <a:ext cx="35205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    </a:t>
            </a:r>
            <a:r>
              <a:rPr lang="en-US" sz="2400" dirty="0" smtClean="0"/>
              <a:t>Key</a:t>
            </a:r>
            <a:r>
              <a:rPr lang="en-US" dirty="0" smtClean="0"/>
              <a:t> </a:t>
            </a:r>
            <a:r>
              <a:rPr lang="en-US" sz="2400" dirty="0" smtClean="0"/>
              <a:t>Model Parameters:</a:t>
            </a:r>
          </a:p>
          <a:p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1524000"/>
            <a:ext cx="7848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</a:t>
            </a:r>
          </a:p>
          <a:p>
            <a:r>
              <a:rPr lang="en-US" dirty="0" smtClean="0"/>
              <a:t>Multiple R-squared:  </a:t>
            </a:r>
            <a:r>
              <a:rPr lang="en-US" dirty="0" smtClean="0">
                <a:solidFill>
                  <a:srgbClr val="FFC000"/>
                </a:solidFill>
              </a:rPr>
              <a:t>0.7357</a:t>
            </a:r>
            <a:r>
              <a:rPr lang="en-US" dirty="0" smtClean="0"/>
              <a:t>,	        Adjusted R-squared</a:t>
            </a:r>
            <a:r>
              <a:rPr lang="en-US" b="1" dirty="0" smtClean="0"/>
              <a:t>:  </a:t>
            </a:r>
            <a:r>
              <a:rPr lang="en-US" b="1" dirty="0" smtClean="0">
                <a:solidFill>
                  <a:srgbClr val="FFC000"/>
                </a:solidFill>
              </a:rPr>
              <a:t>0.7283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F-statistic: </a:t>
            </a:r>
            <a:r>
              <a:rPr lang="en-US" dirty="0" smtClean="0">
                <a:solidFill>
                  <a:srgbClr val="FFC000"/>
                </a:solidFill>
              </a:rPr>
              <a:t>99.43</a:t>
            </a:r>
            <a:r>
              <a:rPr lang="en-US" dirty="0" smtClean="0"/>
              <a:t>  (</a:t>
            </a:r>
            <a:r>
              <a:rPr lang="en-US" dirty="0" smtClean="0">
                <a:solidFill>
                  <a:srgbClr val="FFC000"/>
                </a:solidFill>
              </a:rPr>
              <a:t>11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C000"/>
                </a:solidFill>
              </a:rPr>
              <a:t>393</a:t>
            </a:r>
            <a:r>
              <a:rPr lang="en-US" dirty="0" smtClean="0"/>
              <a:t> </a:t>
            </a:r>
            <a:r>
              <a:rPr lang="en-US" dirty="0" err="1" smtClean="0"/>
              <a:t>df</a:t>
            </a:r>
            <a:r>
              <a:rPr lang="en-US" dirty="0" smtClean="0"/>
              <a:t>),             p-value: &lt; </a:t>
            </a:r>
            <a:r>
              <a:rPr lang="en-US" dirty="0" smtClean="0">
                <a:solidFill>
                  <a:srgbClr val="FFC000"/>
                </a:solidFill>
              </a:rPr>
              <a:t>2.2e-16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As the Adjusted R-squared value is 0.7283, we can say model has a good fit.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As the F-statistic value is 99.43 and p-value &lt; 0.05, we can say all the coefficients are jointly significant and not all are zero.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Mean squared error (train data) = </a:t>
            </a:r>
            <a:r>
              <a:rPr lang="en-US" b="1" dirty="0" smtClean="0">
                <a:solidFill>
                  <a:srgbClr val="FFC000"/>
                </a:solidFill>
              </a:rPr>
              <a:t>20.13087</a:t>
            </a:r>
            <a:r>
              <a:rPr lang="en-US" b="1" dirty="0" smtClean="0"/>
              <a:t> and</a:t>
            </a:r>
            <a:r>
              <a:rPr lang="en-US" dirty="0" smtClean="0"/>
              <a:t> Mean absolute error (train data) = </a:t>
            </a:r>
            <a:r>
              <a:rPr lang="en-US" b="1" dirty="0" smtClean="0">
                <a:solidFill>
                  <a:srgbClr val="FFC000"/>
                </a:solidFill>
              </a:rPr>
              <a:t>3.204237</a:t>
            </a:r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smtClean="0"/>
              <a:t>                                                  </a:t>
            </a:r>
          </a:p>
          <a:p>
            <a:r>
              <a:rPr lang="en-US" dirty="0" smtClean="0"/>
              <a:t>      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</TotalTime>
  <Words>621</Words>
  <Application>Microsoft Office PowerPoint</Application>
  <PresentationFormat>On-screen Show (4:3)</PresentationFormat>
  <Paragraphs>107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AMAN</dc:creator>
  <cp:lastModifiedBy>AMAN</cp:lastModifiedBy>
  <cp:revision>20</cp:revision>
  <dcterms:created xsi:type="dcterms:W3CDTF">2006-08-16T00:00:00Z</dcterms:created>
  <dcterms:modified xsi:type="dcterms:W3CDTF">2015-02-20T22:19:00Z</dcterms:modified>
</cp:coreProperties>
</file>